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518" r:id="rId2"/>
    <p:sldId id="512" r:id="rId3"/>
    <p:sldId id="507" r:id="rId4"/>
    <p:sldId id="508" r:id="rId5"/>
    <p:sldId id="491" r:id="rId6"/>
    <p:sldId id="493" r:id="rId7"/>
    <p:sldId id="502" r:id="rId8"/>
    <p:sldId id="499" r:id="rId9"/>
    <p:sldId id="517" r:id="rId10"/>
    <p:sldId id="514" r:id="rId11"/>
    <p:sldId id="515" r:id="rId12"/>
    <p:sldId id="516" r:id="rId13"/>
    <p:sldId id="519" r:id="rId14"/>
  </p:sldIdLst>
  <p:sldSz cx="9906000" cy="6858000" type="A4"/>
  <p:notesSz cx="6858000" cy="931386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AC090"/>
    <a:srgbClr val="B9CDE5"/>
    <a:srgbClr val="9BBB59"/>
    <a:srgbClr val="FFFFFF"/>
    <a:srgbClr val="FFFFCC"/>
    <a:srgbClr val="F8F7F2"/>
    <a:srgbClr val="20EC5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985" autoAdjust="0"/>
    <p:restoredTop sz="94671" autoAdjust="0"/>
  </p:normalViewPr>
  <p:slideViewPr>
    <p:cSldViewPr>
      <p:cViewPr>
        <p:scale>
          <a:sx n="100" d="100"/>
          <a:sy n="100" d="100"/>
        </p:scale>
        <p:origin x="-216" y="576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71431" cy="466284"/>
          </a:xfrm>
          <a:prstGeom prst="rect">
            <a:avLst/>
          </a:prstGeom>
        </p:spPr>
        <p:txBody>
          <a:bodyPr vert="horz" lIns="90146" tIns="45074" rIns="90146" bIns="4507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989" y="1"/>
            <a:ext cx="2971431" cy="466284"/>
          </a:xfrm>
          <a:prstGeom prst="rect">
            <a:avLst/>
          </a:prstGeom>
        </p:spPr>
        <p:txBody>
          <a:bodyPr vert="horz" lIns="90146" tIns="45074" rIns="90146" bIns="45074" rtlCol="0"/>
          <a:lstStyle>
            <a:lvl1pPr algn="r">
              <a:defRPr sz="1200"/>
            </a:lvl1pPr>
          </a:lstStyle>
          <a:p>
            <a:fld id="{BE7758F8-2217-4958-B8AB-6E71AED33899}" type="datetimeFigureOut">
              <a:rPr lang="en-US" smtClean="0"/>
              <a:pPr/>
              <a:t>10/21/15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6463" y="698500"/>
            <a:ext cx="5045075" cy="34925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146" tIns="45074" rIns="90146" bIns="4507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959" y="4423789"/>
            <a:ext cx="5486084" cy="4192125"/>
          </a:xfrm>
          <a:prstGeom prst="rect">
            <a:avLst/>
          </a:prstGeom>
        </p:spPr>
        <p:txBody>
          <a:bodyPr vert="horz" lIns="90146" tIns="45074" rIns="90146" bIns="4507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46105"/>
            <a:ext cx="2971431" cy="466284"/>
          </a:xfrm>
          <a:prstGeom prst="rect">
            <a:avLst/>
          </a:prstGeom>
        </p:spPr>
        <p:txBody>
          <a:bodyPr vert="horz" lIns="90146" tIns="45074" rIns="90146" bIns="4507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989" y="8846105"/>
            <a:ext cx="2971431" cy="466284"/>
          </a:xfrm>
          <a:prstGeom prst="rect">
            <a:avLst/>
          </a:prstGeom>
        </p:spPr>
        <p:txBody>
          <a:bodyPr vert="horz" lIns="90146" tIns="45074" rIns="90146" bIns="45074" rtlCol="0" anchor="b"/>
          <a:lstStyle>
            <a:lvl1pPr algn="r">
              <a:defRPr sz="1200"/>
            </a:lvl1pPr>
          </a:lstStyle>
          <a:p>
            <a:fld id="{637E3E44-73FC-4D44-845E-F09D9E5197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38910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34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2052F0D-452B-4A88-95EE-6F8B4808EF63}" type="datetime1">
              <a:rPr lang="en-US" smtClean="0"/>
              <a:pPr>
                <a:defRPr/>
              </a:pPr>
              <a:t>10/21/15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252D12-3C78-44B0-A6A9-1AF041BFF26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E5F276-A39E-4F2D-85A4-4C82AC0F66B6}" type="datetime1">
              <a:rPr lang="en-US" smtClean="0"/>
              <a:pPr>
                <a:defRPr/>
              </a:pPr>
              <a:t>10/21/15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FC3F61-83A5-48BC-B4FE-02F63D93A23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47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47"/>
            <a:ext cx="65214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243E306-E125-427D-A2CE-A50CBFEFB2BB}" type="datetime1">
              <a:rPr lang="en-US" smtClean="0"/>
              <a:pPr>
                <a:defRPr/>
              </a:pPr>
              <a:t>10/21/15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92BB26-BC13-4284-B6BA-34FC6E621D8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727BFE1-9D9A-4ACB-B5FB-C8F7EF454D68}" type="datetime1">
              <a:rPr lang="en-US" smtClean="0"/>
              <a:pPr>
                <a:defRPr/>
              </a:pPr>
              <a:t>10/21/15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6EFCE-0C6D-47C0-B384-9D685C06C15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9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C3A16DC-37FC-4A90-8E38-C55E12852274}" type="datetime1">
              <a:rPr lang="en-US" smtClean="0"/>
              <a:pPr>
                <a:defRPr/>
              </a:pPr>
              <a:t>10/21/15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CDC571-5041-41B4-B90C-E9125FAAD87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6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6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48541C-3914-4AF4-8792-7B9414AE86F4}" type="datetime1">
              <a:rPr lang="en-US" smtClean="0"/>
              <a:pPr>
                <a:defRPr/>
              </a:pPr>
              <a:t>10/21/15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F7FFF6-1436-407E-8028-B4C8DBF9C34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460397-9351-448A-B878-FA661441FEA6}" type="datetime1">
              <a:rPr lang="en-US" smtClean="0"/>
              <a:pPr>
                <a:defRPr/>
              </a:pPr>
              <a:t>10/21/15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CFED5D-3681-454E-810B-EC62CEF8A9A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80DEAEE-07FE-4F09-8D06-D3F56A92E6EF}" type="datetime1">
              <a:rPr lang="en-US" smtClean="0"/>
              <a:pPr>
                <a:defRPr/>
              </a:pPr>
              <a:t>10/21/15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3173F4-1867-48CC-83D6-F90EB4A532B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FA44253-92AE-4767-8CE1-6A20A0EE08E1}" type="datetime1">
              <a:rPr lang="en-US" smtClean="0"/>
              <a:pPr>
                <a:defRPr/>
              </a:pPr>
              <a:t>10/21/15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938AAA-3562-461E-AC83-DF3258CB6B8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4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5" y="273059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4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0E90277-8673-4BFF-85EF-623E03053C09}" type="datetime1">
              <a:rPr lang="en-US" smtClean="0"/>
              <a:pPr>
                <a:defRPr/>
              </a:pPr>
              <a:t>10/21/15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DD6C87-2419-47DC-A659-539835535A6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BFC6FC-4D1C-45E3-8CA7-0AD962CAB36A}" type="datetime1">
              <a:rPr lang="en-US" smtClean="0"/>
              <a:pPr>
                <a:defRPr/>
              </a:pPr>
              <a:t>10/21/15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D705AE-EA98-41B4-A5DD-1CF11A87D95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6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9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293941E-D27D-444A-A07B-F1D5133F737F}" type="datetime1">
              <a:rPr lang="en-US" smtClean="0"/>
              <a:pPr>
                <a:defRPr/>
              </a:pPr>
              <a:t>10/21/15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9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9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0C827CA-4E3F-43C5-9401-B47D048D726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Box 14"/>
          <p:cNvSpPr txBox="1">
            <a:spLocks noChangeArrowheads="1"/>
          </p:cNvSpPr>
          <p:nvPr/>
        </p:nvSpPr>
        <p:spPr bwMode="auto">
          <a:xfrm>
            <a:off x="457200" y="228600"/>
            <a:ext cx="9372599" cy="1785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defTabSz="957341">
              <a:lnSpc>
                <a:spcPts val="3300"/>
              </a:lnSpc>
            </a:pPr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The Republic of the Union of Myanmar</a:t>
            </a:r>
          </a:p>
          <a:p>
            <a:pPr algn="ctr" defTabSz="957341">
              <a:lnSpc>
                <a:spcPts val="3300"/>
              </a:lnSpc>
            </a:pPr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Ministry of Electric Power</a:t>
            </a:r>
          </a:p>
          <a:p>
            <a:pPr algn="ctr" defTabSz="957341">
              <a:lnSpc>
                <a:spcPts val="3300"/>
              </a:lnSpc>
            </a:pPr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Electricity Supply Enterprise</a:t>
            </a:r>
          </a:p>
          <a:p>
            <a:pPr algn="ctr" defTabSz="957341">
              <a:lnSpc>
                <a:spcPts val="3300"/>
              </a:lnSpc>
            </a:pPr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Eastern Shan State Office</a:t>
            </a:r>
          </a:p>
        </p:txBody>
      </p:sp>
      <p:sp>
        <p:nvSpPr>
          <p:cNvPr id="2052" name="TextBox 15"/>
          <p:cNvSpPr txBox="1">
            <a:spLocks noChangeArrowheads="1"/>
          </p:cNvSpPr>
          <p:nvPr/>
        </p:nvSpPr>
        <p:spPr bwMode="auto">
          <a:xfrm>
            <a:off x="990600" y="4960203"/>
            <a:ext cx="81534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Priorities and Detailed Description of Electrification Plan</a:t>
            </a:r>
          </a:p>
          <a:p>
            <a:pPr algn="ctr" eaLnBrk="1" hangingPunct="1"/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For Eastern Shan  State</a:t>
            </a:r>
            <a:endParaRPr lang="en-US" sz="2400" b="1" dirty="0"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2053" name="TextBox 16"/>
          <p:cNvSpPr txBox="1">
            <a:spLocks noChangeArrowheads="1"/>
          </p:cNvSpPr>
          <p:nvPr/>
        </p:nvSpPr>
        <p:spPr bwMode="auto">
          <a:xfrm>
            <a:off x="457200" y="6260068"/>
            <a:ext cx="198002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b="1" dirty="0" smtClean="0">
                <a:latin typeface="Myanmar3" pitchFamily="18" charset="0"/>
                <a:ea typeface="Myanmar3" pitchFamily="18" charset="0"/>
                <a:cs typeface="Myanmar2" pitchFamily="34" charset="0"/>
              </a:rPr>
              <a:t>Dated -21.Oct.2015</a:t>
            </a:r>
            <a:endParaRPr lang="en-US" b="1" dirty="0">
              <a:latin typeface="Myanmar3" pitchFamily="18" charset="0"/>
              <a:ea typeface="Myanmar3" pitchFamily="18" charset="0"/>
              <a:cs typeface="Myanmar2" pitchFamily="34" charset="0"/>
            </a:endParaRPr>
          </a:p>
        </p:txBody>
      </p:sp>
      <p:pic>
        <p:nvPicPr>
          <p:cNvPr id="6" name="Picture 5" descr="MOEP_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94895" y="2362200"/>
            <a:ext cx="1748709" cy="22098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57200" y="228600"/>
            <a:ext cx="9372600" cy="6477000"/>
          </a:xfrm>
          <a:prstGeom prst="rect">
            <a:avLst/>
          </a:prstGeom>
          <a:noFill/>
          <a:ln w="19050">
            <a:solidFill>
              <a:srgbClr val="DA54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147935"/>
            <a:ext cx="9906000" cy="46166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 Main Materials List Transported to  Keng Tung District Office</a:t>
            </a:r>
            <a:endParaRPr lang="en-US" sz="2400" b="1" dirty="0">
              <a:latin typeface="Myanmar2" pitchFamily="34" charset="0"/>
              <a:cs typeface="Myanmar2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09600" y="899161"/>
          <a:ext cx="8839200" cy="39471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/>
                <a:gridCol w="2609088"/>
                <a:gridCol w="1243584"/>
                <a:gridCol w="2014728"/>
                <a:gridCol w="2362200"/>
              </a:tblGrid>
              <a:tr h="685799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Sr.No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Description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Quantities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Estimated Amount (Mil USD)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Transported Site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11/0.4 kV </a:t>
                      </a:r>
                      <a:r>
                        <a:rPr lang="en-US" sz="1400" b="0" baseline="0" dirty="0" smtClean="0"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Distribution Transformer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11 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b="0" dirty="0"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Keng</a:t>
                      </a:r>
                      <a:r>
                        <a:rPr lang="en-US" sz="1400" b="0" baseline="0" dirty="0" smtClean="0">
                          <a:solidFill>
                            <a:srgbClr val="000000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 Tung</a:t>
                      </a:r>
                      <a:r>
                        <a:rPr lang="en-US" sz="1400" b="0" dirty="0" smtClean="0">
                          <a:solidFill>
                            <a:srgbClr val="000000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District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, PMO Office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2.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10 meter Concrete Pole 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226 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b="0" dirty="0"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Keng</a:t>
                      </a:r>
                      <a:r>
                        <a:rPr lang="en-US" sz="1400" b="0" baseline="0" dirty="0" smtClean="0">
                          <a:solidFill>
                            <a:srgbClr val="000000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 Tung</a:t>
                      </a:r>
                      <a:r>
                        <a:rPr lang="en-US" sz="1400" b="0" dirty="0" smtClean="0">
                          <a:solidFill>
                            <a:srgbClr val="000000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  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District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, PMO Office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3.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ACSR 95mm</a:t>
                      </a:r>
                      <a:r>
                        <a:rPr lang="en-US" sz="1400" b="0" baseline="300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2</a:t>
                      </a:r>
                      <a:endParaRPr lang="en-US" sz="1400" b="0" baseline="300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18.445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Ton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Keng</a:t>
                      </a:r>
                      <a:r>
                        <a:rPr lang="en-US" sz="1400" b="0" baseline="0" dirty="0" smtClean="0">
                          <a:solidFill>
                            <a:srgbClr val="000000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 Tung</a:t>
                      </a:r>
                      <a:r>
                        <a:rPr lang="en-US" sz="1400" b="0" dirty="0" smtClean="0">
                          <a:solidFill>
                            <a:srgbClr val="000000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District, PMO Office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4.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11kV Disc Insulators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153 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Nos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b="0" dirty="0"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Keng</a:t>
                      </a:r>
                      <a:r>
                        <a:rPr lang="en-US" sz="1400" b="0" baseline="0" dirty="0" smtClean="0">
                          <a:solidFill>
                            <a:srgbClr val="000000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 Tung</a:t>
                      </a:r>
                      <a:r>
                        <a:rPr lang="en-US" sz="1400" b="0" dirty="0" smtClean="0">
                          <a:solidFill>
                            <a:srgbClr val="000000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District, PMO Office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5.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11kV Pin Insulators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660 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Nos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b="0" dirty="0"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Keng</a:t>
                      </a:r>
                      <a:r>
                        <a:rPr lang="en-US" sz="1400" b="0" baseline="0" dirty="0" smtClean="0">
                          <a:solidFill>
                            <a:srgbClr val="000000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 Tung</a:t>
                      </a:r>
                      <a:r>
                        <a:rPr lang="en-US" sz="1400" b="0" dirty="0" smtClean="0">
                          <a:solidFill>
                            <a:srgbClr val="000000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District, PMO Office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6.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Surge arresters,  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Disconnectors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,  Fuses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11 Sets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b="0" dirty="0"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Keng</a:t>
                      </a:r>
                      <a:r>
                        <a:rPr lang="en-US" sz="1400" b="0" baseline="0" dirty="0" smtClean="0">
                          <a:solidFill>
                            <a:srgbClr val="000000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 Tung</a:t>
                      </a:r>
                      <a:r>
                        <a:rPr lang="en-US" sz="1400" b="0" dirty="0" smtClean="0">
                          <a:solidFill>
                            <a:srgbClr val="000000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District, PMO Office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7.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Other Material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1 Lot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b="0" dirty="0"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Keng</a:t>
                      </a:r>
                      <a:r>
                        <a:rPr lang="en-US" sz="1400" b="0" baseline="0" dirty="0" smtClean="0">
                          <a:solidFill>
                            <a:srgbClr val="000000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 Tung</a:t>
                      </a:r>
                      <a:r>
                        <a:rPr lang="en-US" sz="1400" b="0" dirty="0" smtClean="0">
                          <a:solidFill>
                            <a:srgbClr val="000000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District, PMO Office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6EFCE-0C6D-47C0-B384-9D685C06C159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00335"/>
            <a:ext cx="9906000" cy="46166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 Main Materials List Transported to  Mong Hsat District Office</a:t>
            </a:r>
            <a:endParaRPr lang="en-US" sz="2400" b="1" dirty="0">
              <a:latin typeface="Myanmar2" pitchFamily="34" charset="0"/>
              <a:cs typeface="Myanmar2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762000" y="1133864"/>
          <a:ext cx="8534400" cy="38038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3400"/>
                <a:gridCol w="2743200"/>
                <a:gridCol w="914400"/>
                <a:gridCol w="2057400"/>
                <a:gridCol w="2286000"/>
              </a:tblGrid>
              <a:tr h="603496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Sr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No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Description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Quantities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Estimated Amount (Mil USD)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Transported Site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11/0.4 kV </a:t>
                      </a:r>
                      <a:r>
                        <a:rPr lang="en-US" sz="1400" b="0" baseline="0" dirty="0" smtClean="0"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Distribution Transformer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8 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b="0" dirty="0"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Mong</a:t>
                      </a:r>
                      <a:r>
                        <a:rPr lang="en-US" sz="1400" b="0" baseline="0" dirty="0" smtClean="0">
                          <a:solidFill>
                            <a:srgbClr val="000000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baseline="0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Hsat</a:t>
                      </a:r>
                      <a:r>
                        <a:rPr lang="en-US" sz="1400" b="0" dirty="0" smtClean="0">
                          <a:solidFill>
                            <a:srgbClr val="000000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District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, PMO Office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2.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10 meter Concrete Pole 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198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b="0" dirty="0"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Mong</a:t>
                      </a:r>
                      <a:r>
                        <a:rPr lang="en-US" sz="1400" b="0" baseline="0" dirty="0" smtClean="0">
                          <a:solidFill>
                            <a:srgbClr val="000000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baseline="0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Hsat</a:t>
                      </a:r>
                      <a:r>
                        <a:rPr lang="en-US" sz="1400" b="0" dirty="0" smtClean="0">
                          <a:solidFill>
                            <a:srgbClr val="000000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  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District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, PMO Office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3.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ACSR 95mm</a:t>
                      </a:r>
                      <a:r>
                        <a:rPr lang="en-US" sz="1400" b="0" baseline="300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2</a:t>
                      </a:r>
                      <a:endParaRPr lang="en-US" sz="1400" b="0" baseline="300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16.7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Ton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Mong</a:t>
                      </a:r>
                      <a:r>
                        <a:rPr lang="en-US" sz="1400" b="0" baseline="0" dirty="0" smtClean="0">
                          <a:solidFill>
                            <a:srgbClr val="000000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baseline="0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Hsat</a:t>
                      </a:r>
                      <a:r>
                        <a:rPr lang="en-US" sz="1400" b="0" dirty="0" smtClean="0">
                          <a:solidFill>
                            <a:srgbClr val="000000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District, PMO Office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4.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11kV Disc Insulators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129 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Nos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b="0" dirty="0"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Mong</a:t>
                      </a:r>
                      <a:r>
                        <a:rPr lang="en-US" sz="1400" b="0" baseline="0" dirty="0" smtClean="0">
                          <a:solidFill>
                            <a:srgbClr val="000000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baseline="0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Hsat</a:t>
                      </a:r>
                      <a:r>
                        <a:rPr lang="en-US" sz="1400" b="0" dirty="0" smtClean="0">
                          <a:solidFill>
                            <a:srgbClr val="000000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District, PMO Office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5.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11kV Pin Insulators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588 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Nos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b="0" dirty="0"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Mong</a:t>
                      </a:r>
                      <a:r>
                        <a:rPr lang="en-US" sz="1400" b="0" baseline="0" dirty="0" smtClean="0">
                          <a:solidFill>
                            <a:srgbClr val="000000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baseline="0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Hsat</a:t>
                      </a:r>
                      <a:r>
                        <a:rPr lang="en-US" sz="1400" b="0" dirty="0" smtClean="0">
                          <a:solidFill>
                            <a:srgbClr val="000000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District, PMO Office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6.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Surge arresters,  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Disconnectors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,  Fuses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7 Sets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b="0" dirty="0"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Mong</a:t>
                      </a:r>
                      <a:r>
                        <a:rPr lang="en-US" sz="1400" b="0" baseline="0" dirty="0" smtClean="0">
                          <a:solidFill>
                            <a:srgbClr val="000000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baseline="0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Hsat</a:t>
                      </a:r>
                      <a:r>
                        <a:rPr lang="en-US" sz="1400" b="0" dirty="0" smtClean="0">
                          <a:solidFill>
                            <a:srgbClr val="000000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District, PMO Office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7.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Other Material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1 Lot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b="0" dirty="0"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Mong</a:t>
                      </a:r>
                      <a:r>
                        <a:rPr lang="en-US" sz="1400" b="0" baseline="0" dirty="0" smtClean="0">
                          <a:solidFill>
                            <a:srgbClr val="000000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baseline="0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Hsat</a:t>
                      </a:r>
                      <a:r>
                        <a:rPr lang="en-US" sz="1400" b="0" dirty="0" smtClean="0">
                          <a:solidFill>
                            <a:srgbClr val="000000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District, PMO Office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938AAA-3562-461E-AC83-DF3258CB6B88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48102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-76200"/>
            <a:ext cx="9906000" cy="46166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 Main Materials List Transported to Tachileik District Office</a:t>
            </a:r>
            <a:endParaRPr lang="en-US" sz="2400" b="1" dirty="0">
              <a:latin typeface="Myanmar2" pitchFamily="34" charset="0"/>
              <a:cs typeface="Myanmar2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762000" y="762001"/>
          <a:ext cx="8686801" cy="38038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1"/>
                <a:gridCol w="2855366"/>
                <a:gridCol w="1060704"/>
                <a:gridCol w="1951330"/>
                <a:gridCol w="2209800"/>
              </a:tblGrid>
              <a:tr h="603496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Sr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No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Description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Quantities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Estimated Amount (Mil USD)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Transported Site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11/0.4 kV </a:t>
                      </a:r>
                      <a:r>
                        <a:rPr lang="en-US" sz="1400" b="0" baseline="0" dirty="0" smtClean="0"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Distribution Transformer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2 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b="0" dirty="0"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Tachileik</a:t>
                      </a:r>
                      <a:r>
                        <a:rPr lang="en-US" sz="1400" b="0" dirty="0" smtClean="0">
                          <a:solidFill>
                            <a:srgbClr val="000000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District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, PMO Office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2.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10 meter Concrete Pole 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44 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b="0" dirty="0"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Tachileik</a:t>
                      </a:r>
                      <a:r>
                        <a:rPr lang="en-US" sz="1400" b="0" dirty="0" smtClean="0">
                          <a:solidFill>
                            <a:srgbClr val="000000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District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, PMO Office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3.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ACSR 95mm</a:t>
                      </a:r>
                      <a:r>
                        <a:rPr lang="en-US" sz="1400" b="0" baseline="3000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2</a:t>
                      </a:r>
                      <a:endParaRPr lang="en-US" sz="1400" b="0" baseline="3000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3.69 Ton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Tachileik</a:t>
                      </a:r>
                      <a:r>
                        <a:rPr lang="en-US" sz="1400" b="0" dirty="0" smtClean="0">
                          <a:solidFill>
                            <a:srgbClr val="000000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District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, 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PMO Office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4.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11kV Disc Insulators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15 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Nos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b="0" dirty="0"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Tachileik</a:t>
                      </a:r>
                      <a:r>
                        <a:rPr lang="en-US" sz="1400" b="0" dirty="0" smtClean="0">
                          <a:solidFill>
                            <a:srgbClr val="000000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District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, 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PMO Office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5.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11kV Pin Insulators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54 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Nos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b="0" dirty="0"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Tachileik</a:t>
                      </a:r>
                      <a:r>
                        <a:rPr lang="en-US" sz="1400" b="0" dirty="0" smtClean="0">
                          <a:solidFill>
                            <a:srgbClr val="000000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District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, 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PMO Office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6.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Surge arresters,  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Disconnectors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, Fuses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Sets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b="0" dirty="0"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Tachileik</a:t>
                      </a:r>
                      <a:r>
                        <a:rPr lang="en-US" sz="1400" b="0" dirty="0" smtClean="0">
                          <a:solidFill>
                            <a:srgbClr val="000000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District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, 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PMO Office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7.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Other Material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1 Lot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b="0" dirty="0">
                        <a:latin typeface="Myanmar2" pitchFamily="34" charset="0"/>
                        <a:ea typeface="Myanmar3" pitchFamily="18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err="1" smtClean="0">
                          <a:solidFill>
                            <a:srgbClr val="000000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Tachileik</a:t>
                      </a:r>
                      <a:r>
                        <a:rPr lang="en-US" sz="1400" b="0" dirty="0" smtClean="0">
                          <a:solidFill>
                            <a:srgbClr val="000000"/>
                          </a:solidFill>
                          <a:latin typeface="Myanmar2" pitchFamily="34" charset="0"/>
                          <a:ea typeface="Myanmar3" pitchFamily="18" charset="0"/>
                          <a:cs typeface="Myanmar2" pitchFamily="34" charset="0"/>
                        </a:rPr>
                        <a:t> 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District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, 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PMO Office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6EFCE-0C6D-47C0-B384-9D685C06C159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914400" y="914400"/>
            <a:ext cx="8229600" cy="4343400"/>
          </a:xfrm>
          <a:prstGeom prst="ellipse">
            <a:avLst/>
          </a:prstGeom>
          <a:solidFill>
            <a:srgbClr val="11C1FF"/>
          </a:solidFill>
          <a:ln w="101600" cmpd="thinThick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295400" y="2474774"/>
            <a:ext cx="7378700" cy="110799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yanmar2" pitchFamily="34" charset="0"/>
                <a:cs typeface="Myanmar2" pitchFamily="34" charset="0"/>
              </a:rPr>
              <a:t>THANK </a:t>
            </a:r>
            <a:r>
              <a:rPr lang="en-US" sz="6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yanmar2" pitchFamily="34" charset="0"/>
                <a:cs typeface="Myanmar2" pitchFamily="34" charset="0"/>
              </a:rPr>
              <a:t>YOU</a:t>
            </a:r>
            <a:endParaRPr lang="my-MM" sz="6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252D12-3C78-44B0-A6A9-1AF041BFF260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 txBox="1">
            <a:spLocks/>
          </p:cNvSpPr>
          <p:nvPr/>
        </p:nvSpPr>
        <p:spPr>
          <a:xfrm>
            <a:off x="304800" y="1219200"/>
            <a:ext cx="9448800" cy="5943600"/>
          </a:xfrm>
          <a:prstGeom prst="rect">
            <a:avLst/>
          </a:prstGeom>
          <a:noFill/>
        </p:spPr>
        <p:txBody>
          <a:bodyPr vert="horz" lIns="91431" tIns="45715" rIns="91431" bIns="45715" rtlCol="0">
            <a:noAutofit/>
          </a:bodyPr>
          <a:lstStyle/>
          <a:p>
            <a:pPr marL="628650" indent="-628650" algn="just">
              <a:spcBef>
                <a:spcPct val="20000"/>
              </a:spcBef>
              <a:buFont typeface="Arial" pitchFamily="34" charset="0"/>
              <a:buNone/>
              <a:tabLst>
                <a:tab pos="628650" algn="l"/>
                <a:tab pos="1143000" algn="l"/>
              </a:tabLst>
              <a:defRPr/>
            </a:pP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*	The following facts are agreement after discussion with Chief Minister (Local government) -</a:t>
            </a:r>
          </a:p>
          <a:p>
            <a:pPr marL="1143000" indent="-1143000" algn="just">
              <a:spcBef>
                <a:spcPct val="20000"/>
              </a:spcBef>
              <a:buFont typeface="Arial" pitchFamily="34" charset="0"/>
              <a:buNone/>
              <a:tabLst>
                <a:tab pos="628650" algn="l"/>
                <a:tab pos="1143000" algn="l"/>
              </a:tabLst>
              <a:defRPr/>
            </a:pP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	-	to be priority the villages having along 11kV Distribution Line  from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Nump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 Wop Hydro Power Station,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Nump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Lutt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 Hydro Power Station, and Mae Pan Hydro Power Station.</a:t>
            </a:r>
          </a:p>
          <a:p>
            <a:pPr marL="1143000" indent="-1143000" algn="just">
              <a:spcBef>
                <a:spcPct val="20000"/>
              </a:spcBef>
              <a:buFont typeface="Arial" pitchFamily="34" charset="0"/>
              <a:buNone/>
              <a:tabLst>
                <a:tab pos="628650" algn="l"/>
                <a:tab pos="1143000" algn="l"/>
              </a:tabLst>
              <a:defRPr/>
            </a:pP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	-	to be priority two villages in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Tachileik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 Township is electrified by 22kV Line from Thailand.</a:t>
            </a:r>
          </a:p>
          <a:p>
            <a:pPr marL="1143000" indent="-1143000" algn="just">
              <a:spcBef>
                <a:spcPct val="20000"/>
              </a:spcBef>
              <a:buFont typeface="Arial" pitchFamily="34" charset="0"/>
              <a:buNone/>
              <a:tabLst>
                <a:tab pos="628650" algn="l"/>
                <a:tab pos="1143000" algn="l"/>
              </a:tabLst>
              <a:defRPr/>
            </a:pP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	- 	to be priority houses in villages is located along the road. So that this village need two distribution transformers and long 11kV distribution line.</a:t>
            </a:r>
          </a:p>
          <a:p>
            <a:pPr marL="1143000" indent="-1143000" algn="just">
              <a:spcBef>
                <a:spcPct val="20000"/>
              </a:spcBef>
              <a:buFont typeface="Arial" pitchFamily="34" charset="0"/>
              <a:buNone/>
              <a:tabLst>
                <a:tab pos="628650" algn="l"/>
                <a:tab pos="1143000" algn="l"/>
              </a:tabLst>
              <a:defRPr/>
            </a:pP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	- 	We explained the villagers for 400 V distribution line, it built by village plan.</a:t>
            </a:r>
          </a:p>
          <a:p>
            <a:pPr marL="1143000" indent="-1143000" algn="just">
              <a:spcBef>
                <a:spcPct val="20000"/>
              </a:spcBef>
              <a:buFont typeface="Arial" pitchFamily="34" charset="0"/>
              <a:buNone/>
              <a:tabLst>
                <a:tab pos="628650" algn="l"/>
                <a:tab pos="1143000" algn="l"/>
              </a:tabLst>
              <a:defRPr/>
            </a:pP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*	The Minister would like to be electrified many village are electrified by National Grid.</a:t>
            </a:r>
          </a:p>
          <a:p>
            <a:pPr marL="1143000" indent="-1143000" algn="just">
              <a:spcBef>
                <a:spcPct val="20000"/>
              </a:spcBef>
              <a:buFont typeface="Arial" pitchFamily="34" charset="0"/>
              <a:buNone/>
              <a:tabLst>
                <a:tab pos="628650" algn="l"/>
                <a:tab pos="1143000" algn="l"/>
              </a:tabLst>
              <a:defRPr/>
            </a:pP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             Some village are electrified by small hydro power station in Eastern Shan Stage within</a:t>
            </a:r>
          </a:p>
          <a:p>
            <a:pPr marL="1143000" indent="-1143000" algn="just">
              <a:spcBef>
                <a:spcPct val="20000"/>
              </a:spcBef>
              <a:buFont typeface="Arial" pitchFamily="34" charset="0"/>
              <a:buNone/>
              <a:tabLst>
                <a:tab pos="628650" algn="l"/>
                <a:tab pos="1143000" algn="l"/>
              </a:tabLst>
              <a:defRPr/>
            </a:pP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             short term. </a:t>
            </a:r>
            <a:endParaRPr lang="en-US" sz="2000" dirty="0"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300335"/>
            <a:ext cx="9906000" cy="46166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As Per DE Idea after discussion with Local government</a:t>
            </a:r>
            <a:endParaRPr lang="en-US" sz="2400" b="1" dirty="0"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6EFCE-0C6D-47C0-B384-9D685C06C159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228600" y="1676400"/>
          <a:ext cx="9504784" cy="2868328"/>
        </p:xfrm>
        <a:graphic>
          <a:graphicData uri="http://schemas.openxmlformats.org/drawingml/2006/table">
            <a:tbl>
              <a:tblPr/>
              <a:tblGrid>
                <a:gridCol w="228600"/>
                <a:gridCol w="762000"/>
                <a:gridCol w="609600"/>
                <a:gridCol w="381000"/>
                <a:gridCol w="381000"/>
                <a:gridCol w="381000"/>
                <a:gridCol w="336654"/>
                <a:gridCol w="509456"/>
                <a:gridCol w="601690"/>
                <a:gridCol w="533400"/>
                <a:gridCol w="533400"/>
                <a:gridCol w="381000"/>
                <a:gridCol w="228600"/>
                <a:gridCol w="533400"/>
                <a:gridCol w="585893"/>
                <a:gridCol w="509456"/>
                <a:gridCol w="504851"/>
                <a:gridCol w="484872"/>
                <a:gridCol w="509456"/>
                <a:gridCol w="509456"/>
              </a:tblGrid>
              <a:tr h="374984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No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District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No. 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of Village </a:t>
                      </a:r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       To be  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Electrified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No of House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House hold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Popu lation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gridSpan="11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To be constructed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err="1" smtClean="0">
                          <a:solidFill>
                            <a:srgbClr val="000000"/>
                          </a:solidFill>
                          <a:latin typeface="Myanmar2"/>
                        </a:rPr>
                        <a:t>Estimat</a:t>
                      </a:r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  </a:t>
                      </a:r>
                      <a:r>
                        <a:rPr lang="en-US" sz="1300" b="1" i="0" u="none" strike="noStrike" dirty="0" err="1" smtClean="0">
                          <a:solidFill>
                            <a:srgbClr val="000000"/>
                          </a:solidFill>
                          <a:latin typeface="Myanmar2"/>
                        </a:rPr>
                        <a:t>ed</a:t>
                      </a:r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 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cost (Mil </a:t>
                      </a:r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Kyates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Task by regional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49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Cost for </a:t>
                      </a:r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11</a:t>
                      </a:r>
                      <a:r>
                        <a:rPr lang="en-US" sz="1300" b="1" i="0" u="none" strike="noStrike" baseline="0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 </a:t>
                      </a:r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kV 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Line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11/0.4 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kV Transformer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400 V Lines (Miles)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err="1" smtClean="0">
                          <a:solidFill>
                            <a:srgbClr val="000000"/>
                          </a:solidFill>
                          <a:latin typeface="Myanmar2"/>
                        </a:rPr>
                        <a:t>Estimat-ed</a:t>
                      </a:r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 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cost (Mil </a:t>
                      </a:r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Kyates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54543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Mile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Material Cost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err="1" smtClean="0">
                          <a:solidFill>
                            <a:srgbClr val="000000"/>
                          </a:solidFill>
                          <a:latin typeface="Myanmar2"/>
                        </a:rPr>
                        <a:t>Transpo-rt</a:t>
                      </a:r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 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Cost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Construc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</a:t>
                      </a:r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tion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Cost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Total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KVA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No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err="1" smtClean="0">
                          <a:solidFill>
                            <a:srgbClr val="000000"/>
                          </a:solidFill>
                          <a:latin typeface="Myanmar2"/>
                        </a:rPr>
                        <a:t>Materi</a:t>
                      </a:r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-</a:t>
                      </a:r>
                    </a:p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al 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Cost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Transport Cost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err="1" smtClean="0">
                          <a:solidFill>
                            <a:srgbClr val="000000"/>
                          </a:solidFill>
                          <a:latin typeface="Myanmar2"/>
                        </a:rPr>
                        <a:t>Constr-uction</a:t>
                      </a:r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 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Cost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Total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Keng</a:t>
                      </a:r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Tung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967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1026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4440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7.75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194.548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15.113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31.171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240.831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1810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135.790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7.150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10.440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153.380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394.211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9.250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435.795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200" b="0" i="0" u="none" strike="noStrike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Mong</a:t>
                      </a:r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200" b="0" i="0" u="none" strike="noStrike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Hsat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701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722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2112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175.721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13.650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28.154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181.208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500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74.985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5.285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6.720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99.976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281.184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8.250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388.682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457200"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Total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18</a:t>
                      </a:r>
                    </a:p>
                  </a:txBody>
                  <a:tcPr marL="9525" marR="9525" marT="9525" marB="0" anchor="ctr"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1668</a:t>
                      </a:r>
                    </a:p>
                  </a:txBody>
                  <a:tcPr marL="9525" marR="9525" marT="9525" marB="0" anchor="ctr"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1748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6552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14.8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370.27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28.763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59.325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422.039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2310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210.78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12.435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17.160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253.356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675.395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17.500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824.477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0" y="697468"/>
            <a:ext cx="9906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n-US" sz="22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 Electrification Plan for Eastern Shan, District </a:t>
            </a:r>
          </a:p>
          <a:p>
            <a:pPr algn="ctr" fontAlgn="ctr"/>
            <a:r>
              <a:rPr lang="en-US" sz="22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(Within 2 miles from Existing 11 kV Distribution Line)</a:t>
            </a:r>
            <a:endParaRPr lang="en-US" sz="2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6EFCE-0C6D-47C0-B384-9D685C06C159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04793" y="1676400"/>
          <a:ext cx="9428591" cy="2286000"/>
        </p:xfrm>
        <a:graphic>
          <a:graphicData uri="http://schemas.openxmlformats.org/drawingml/2006/table">
            <a:tbl>
              <a:tblPr/>
              <a:tblGrid>
                <a:gridCol w="297183"/>
                <a:gridCol w="551910"/>
                <a:gridCol w="674914"/>
                <a:gridCol w="381000"/>
                <a:gridCol w="381000"/>
                <a:gridCol w="381000"/>
                <a:gridCol w="336654"/>
                <a:gridCol w="509456"/>
                <a:gridCol w="601690"/>
                <a:gridCol w="533400"/>
                <a:gridCol w="457200"/>
                <a:gridCol w="319181"/>
                <a:gridCol w="290419"/>
                <a:gridCol w="533400"/>
                <a:gridCol w="662093"/>
                <a:gridCol w="509456"/>
                <a:gridCol w="504851"/>
                <a:gridCol w="484872"/>
                <a:gridCol w="509456"/>
                <a:gridCol w="509456"/>
              </a:tblGrid>
              <a:tr h="374984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No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District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No. 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of Village </a:t>
                      </a:r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       To be  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Electrified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No of House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House hold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Popu lation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gridSpan="11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To be constructed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err="1" smtClean="0">
                          <a:solidFill>
                            <a:srgbClr val="000000"/>
                          </a:solidFill>
                          <a:latin typeface="Myanmar2"/>
                        </a:rPr>
                        <a:t>Estimat</a:t>
                      </a:r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  </a:t>
                      </a:r>
                      <a:r>
                        <a:rPr lang="en-US" sz="1300" b="1" i="0" u="none" strike="noStrike" dirty="0" err="1" smtClean="0">
                          <a:solidFill>
                            <a:srgbClr val="000000"/>
                          </a:solidFill>
                          <a:latin typeface="Myanmar2"/>
                        </a:rPr>
                        <a:t>ed</a:t>
                      </a:r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 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cost (Mil </a:t>
                      </a:r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Kyates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Task by regional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49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Cost for 22 kV Line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22/0.4 kV Transformer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400 V Lines (Miles)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Estimated cost (Mil </a:t>
                      </a:r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Kyates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54543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Mile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Material Cost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Transport Cost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Construc tion Cost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Total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KVA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No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Material Cost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Transport Cost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Construc tion Cost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Total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Tachileik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2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93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93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456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1.55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43.063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3.023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14.341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60.427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150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21.564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1.510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1.920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24.994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85.421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0.93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43.815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457200"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Total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2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latin typeface="Myanmar2"/>
                      </a:endParaRPr>
                    </a:p>
                  </a:txBody>
                  <a:tcPr marL="0" marR="0" marT="0" marB="0" anchor="ctr"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93</a:t>
                      </a:r>
                    </a:p>
                  </a:txBody>
                  <a:tcPr marL="0" marR="0" marT="0" marB="0" anchor="ctr"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93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456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1.55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43.063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3.023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14.341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60.427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150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21.564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1.510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1.920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24.994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85.421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0.93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43.815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152400" y="457200"/>
            <a:ext cx="96012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endParaRPr lang="en-US" sz="2200" b="1" dirty="0" smtClean="0">
              <a:solidFill>
                <a:srgbClr val="000000"/>
              </a:solidFill>
              <a:latin typeface="Myanmar2" pitchFamily="34" charset="0"/>
              <a:cs typeface="Myanmar2" pitchFamily="34" charset="0"/>
            </a:endParaRPr>
          </a:p>
          <a:p>
            <a:pPr algn="ctr" fontAlgn="ctr"/>
            <a:r>
              <a:rPr lang="en-US" sz="22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 Electrification Plan for Eastern Shan, District (Within 2 miles from Existing 22 kV Distribution Line)</a:t>
            </a:r>
            <a:endParaRPr lang="en-US" sz="2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6EFCE-0C6D-47C0-B384-9D685C06C159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3" descr="C:\Users\Dragon\Desktop\shan map()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289" t="2442" r="4782" b="3244"/>
          <a:stretch/>
        </p:blipFill>
        <p:spPr bwMode="auto">
          <a:xfrm>
            <a:off x="2514601" y="1900066"/>
            <a:ext cx="5113260" cy="4500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0" y="9524"/>
            <a:ext cx="9906000" cy="752475"/>
          </a:xfrm>
          <a:prstGeom prst="rect">
            <a:avLst/>
          </a:prstGeom>
          <a:solidFill>
            <a:srgbClr val="FFFF00"/>
          </a:solidFill>
        </p:spPr>
        <p:txBody>
          <a:bodyPr vert="horz" lIns="91431" tIns="45715" rIns="91431" bIns="45715" rtlCol="0">
            <a:noAutofit/>
          </a:bodyPr>
          <a:lstStyle/>
          <a:p>
            <a:pPr algn="ctr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en-US" sz="2200" b="1" dirty="0" smtClean="0">
                <a:latin typeface="Myanmar2" pitchFamily="34" charset="0"/>
                <a:cs typeface="Myanmar2" pitchFamily="34" charset="0"/>
              </a:rPr>
              <a:t>Electrification Plan for Villages of Eastern Shan State</a:t>
            </a:r>
          </a:p>
          <a:p>
            <a:pPr algn="ctr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en-US" sz="2200" b="1" dirty="0" smtClean="0">
                <a:latin typeface="Myanmar2" pitchFamily="34" charset="0"/>
                <a:cs typeface="Myanmar2" pitchFamily="34" charset="0"/>
              </a:rPr>
              <a:t>(Within 2 miles from Existing 22 &amp; 11 kV Distribution Line)</a:t>
            </a:r>
            <a:endParaRPr lang="en-US" sz="2200" b="1" dirty="0">
              <a:latin typeface="Myanmar2" pitchFamily="34" charset="0"/>
              <a:cs typeface="Myanmar2" pitchFamily="34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2901648" y="5008494"/>
            <a:ext cx="1441752" cy="630306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5791200" y="4343400"/>
            <a:ext cx="1060753" cy="949186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7" name="Content Placeholder 2"/>
          <p:cNvSpPr txBox="1">
            <a:spLocks/>
          </p:cNvSpPr>
          <p:nvPr/>
        </p:nvSpPr>
        <p:spPr>
          <a:xfrm>
            <a:off x="228600" y="914400"/>
            <a:ext cx="3276600" cy="14478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31" tIns="45715" rIns="91431" bIns="45715" rtlCol="0">
            <a:normAutofit fontScale="92500" lnSpcReduction="20000"/>
          </a:bodyPr>
          <a:lstStyle/>
          <a:p>
            <a:pPr marL="285750" indent="-285750">
              <a:spcBef>
                <a:spcPct val="20000"/>
              </a:spcBef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To be Constructed</a:t>
            </a:r>
          </a:p>
          <a:p>
            <a:pPr marL="285750" indent="-28575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22kV Distribution Line 1.55 miles</a:t>
            </a:r>
          </a:p>
          <a:p>
            <a:pPr marL="285750" indent="-28575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11 kV Distribution Line 14.8 miles</a:t>
            </a:r>
          </a:p>
          <a:p>
            <a:pPr marL="285750" indent="-28575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400 V Distribution Line 17.93 miles</a:t>
            </a:r>
          </a:p>
          <a:p>
            <a:pPr marL="285750" indent="-28575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11/0.4 kV Distribution Transformer 19 Nos</a:t>
            </a:r>
          </a:p>
          <a:p>
            <a:pPr marL="285750" indent="-28575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22/0.4 kV </a:t>
            </a:r>
            <a:r>
              <a:rPr lang="en-US" sz="1600" b="1" dirty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Distribution Transformer 2</a:t>
            </a: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</a:t>
            </a:r>
            <a:r>
              <a:rPr lang="en-US" sz="1600" b="1" dirty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Nos</a:t>
            </a:r>
          </a:p>
          <a:p>
            <a:pPr marL="285750" indent="-285750">
              <a:spcBef>
                <a:spcPct val="20000"/>
              </a:spcBef>
              <a:buFont typeface="Wingdings" pitchFamily="2" charset="2"/>
              <a:buChar char="q"/>
              <a:defRPr/>
            </a:pPr>
            <a:endParaRPr lang="en-US" sz="16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endParaRPr lang="en-US" sz="16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228600" y="4724400"/>
            <a:ext cx="2673048" cy="1676400"/>
          </a:xfrm>
          <a:prstGeom prst="rect">
            <a:avLst/>
          </a:prstGeom>
          <a:solidFill>
            <a:srgbClr val="FFFFAB"/>
          </a:solidFill>
        </p:spPr>
        <p:txBody>
          <a:bodyPr vert="horz" lIns="91431" tIns="45715" rIns="91431" bIns="45715" rtlCol="0">
            <a:normAutofit/>
          </a:bodyPr>
          <a:lstStyle/>
          <a:p>
            <a:pPr>
              <a:spcBef>
                <a:spcPct val="20000"/>
              </a:spcBef>
              <a:defRPr/>
            </a:pPr>
            <a:r>
              <a:rPr lang="en-US" sz="1600" b="1" dirty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</a:t>
            </a: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   Mong Hsat District</a:t>
            </a:r>
          </a:p>
          <a:p>
            <a:pPr>
              <a:spcBef>
                <a:spcPct val="20000"/>
              </a:spcBef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No.  of Villages              -   7 Nos</a:t>
            </a:r>
          </a:p>
          <a:p>
            <a:pPr>
              <a:spcBef>
                <a:spcPct val="20000"/>
              </a:spcBef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Household                      -   722</a:t>
            </a:r>
          </a:p>
          <a:p>
            <a:pPr>
              <a:spcBef>
                <a:spcPct val="20000"/>
              </a:spcBef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Estimated Cost              -   281.184</a:t>
            </a:r>
          </a:p>
          <a:p>
            <a:pPr>
              <a:spcBef>
                <a:spcPct val="20000"/>
              </a:spcBef>
              <a:defRPr/>
            </a:pPr>
            <a:r>
              <a:rPr lang="en-US" sz="1600" b="1" dirty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</a:t>
            </a: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(mil kyats)</a:t>
            </a:r>
            <a:endParaRPr lang="en-US" sz="16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228600" y="2971800"/>
            <a:ext cx="2673048" cy="16764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vert="horz" lIns="91431" tIns="45715" rIns="91431" bIns="45715" rtlCol="0">
            <a:norm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1600" b="1" dirty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</a:t>
            </a: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  Keng Tung  District</a:t>
            </a:r>
          </a:p>
          <a:p>
            <a:pPr>
              <a:spcBef>
                <a:spcPct val="20000"/>
              </a:spcBef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No.  of Villages              -   11 Nos</a:t>
            </a:r>
          </a:p>
          <a:p>
            <a:pPr>
              <a:spcBef>
                <a:spcPct val="20000"/>
              </a:spcBef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Household                      -   1026</a:t>
            </a:r>
          </a:p>
          <a:p>
            <a:pPr>
              <a:spcBef>
                <a:spcPct val="20000"/>
              </a:spcBef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Estimated Cost              -    394.211</a:t>
            </a:r>
          </a:p>
          <a:p>
            <a:pPr>
              <a:spcBef>
                <a:spcPct val="20000"/>
              </a:spcBef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(mil kyats)</a:t>
            </a:r>
            <a:endParaRPr lang="en-US" sz="16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6781800" y="4724400"/>
            <a:ext cx="2673048" cy="1676400"/>
          </a:xfrm>
          <a:prstGeom prst="rect">
            <a:avLst/>
          </a:prstGeom>
          <a:solidFill>
            <a:srgbClr val="FFFF00"/>
          </a:solidFill>
        </p:spPr>
        <p:txBody>
          <a:bodyPr vert="horz" lIns="91431" tIns="45715" rIns="91431" bIns="45715" rtlCol="0">
            <a:norm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1600" b="1" dirty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</a:t>
            </a: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Tachi </a:t>
            </a:r>
            <a:r>
              <a:rPr lang="en-US" sz="1600" b="1" dirty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l</a:t>
            </a: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eik District</a:t>
            </a:r>
          </a:p>
          <a:p>
            <a:pPr>
              <a:spcBef>
                <a:spcPct val="20000"/>
              </a:spcBef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No.  of Villages              -   2 Nos</a:t>
            </a:r>
          </a:p>
          <a:p>
            <a:pPr>
              <a:spcBef>
                <a:spcPct val="20000"/>
              </a:spcBef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Household                      -   93 Estimated Cost               -   85.421</a:t>
            </a:r>
          </a:p>
          <a:p>
            <a:pPr>
              <a:spcBef>
                <a:spcPct val="20000"/>
              </a:spcBef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(mil kyats)</a:t>
            </a:r>
            <a:endParaRPr lang="en-US" sz="16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2901648" y="3657600"/>
            <a:ext cx="1969105" cy="1524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6" name="Content Placeholder 2"/>
          <p:cNvSpPr txBox="1">
            <a:spLocks/>
          </p:cNvSpPr>
          <p:nvPr/>
        </p:nvSpPr>
        <p:spPr>
          <a:xfrm>
            <a:off x="6337300" y="876300"/>
            <a:ext cx="3276600" cy="14478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31" tIns="45715" rIns="91431" bIns="45715" rtlCol="0">
            <a:normAutofit lnSpcReduction="10000"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Eastern Shan State</a:t>
            </a:r>
            <a:endParaRPr lang="en-US" sz="16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en-US" sz="1600" b="1" dirty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No.  of Villages              -   </a:t>
            </a: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20 </a:t>
            </a:r>
            <a:r>
              <a:rPr lang="en-US" sz="1600" b="1" dirty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Nos</a:t>
            </a:r>
          </a:p>
          <a:p>
            <a:pPr>
              <a:spcBef>
                <a:spcPct val="20000"/>
              </a:spcBef>
              <a:defRPr/>
            </a:pPr>
            <a:r>
              <a:rPr lang="en-US" sz="1600" b="1" dirty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Household                      -   </a:t>
            </a: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1841</a:t>
            </a:r>
          </a:p>
          <a:p>
            <a:pPr>
              <a:spcBef>
                <a:spcPct val="20000"/>
              </a:spcBef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Estimated </a:t>
            </a:r>
            <a:r>
              <a:rPr lang="en-US" sz="1600" b="1" dirty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Cost               -   </a:t>
            </a: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760.816</a:t>
            </a:r>
            <a:endParaRPr lang="en-US" sz="16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en-US" sz="1600" b="1" dirty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(mil kyats)</a:t>
            </a:r>
          </a:p>
        </p:txBody>
      </p:sp>
      <p:sp>
        <p:nvSpPr>
          <p:cNvPr id="37" name="Down Arrow 36"/>
          <p:cNvSpPr/>
          <p:nvPr/>
        </p:nvSpPr>
        <p:spPr>
          <a:xfrm rot="2579391">
            <a:off x="6847664" y="2069845"/>
            <a:ext cx="326764" cy="1002650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6934200" y="3581400"/>
            <a:ext cx="1041140" cy="27699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200" dirty="0" smtClean="0">
                <a:latin typeface="Myanmar2" pitchFamily="34" charset="0"/>
                <a:cs typeface="Myanmar2" pitchFamily="34" charset="0"/>
              </a:rPr>
              <a:t>Laos</a:t>
            </a:r>
            <a:endParaRPr lang="en-US" sz="1200" dirty="0"/>
          </a:p>
        </p:txBody>
      </p:sp>
      <p:sp>
        <p:nvSpPr>
          <p:cNvPr id="16" name="Rectangle 15"/>
          <p:cNvSpPr/>
          <p:nvPr/>
        </p:nvSpPr>
        <p:spPr>
          <a:xfrm>
            <a:off x="5664460" y="2362200"/>
            <a:ext cx="1041140" cy="27699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200" dirty="0" smtClean="0">
                <a:latin typeface="Myanmar2" pitchFamily="34" charset="0"/>
                <a:cs typeface="Myanmar2" pitchFamily="34" charset="0"/>
              </a:rPr>
              <a:t>China</a:t>
            </a:r>
            <a:endParaRPr lang="en-US" sz="1200" dirty="0"/>
          </a:p>
        </p:txBody>
      </p:sp>
      <p:sp>
        <p:nvSpPr>
          <p:cNvPr id="22" name="Rectangle 21"/>
          <p:cNvSpPr/>
          <p:nvPr/>
        </p:nvSpPr>
        <p:spPr>
          <a:xfrm>
            <a:off x="4953000" y="5361801"/>
            <a:ext cx="1041140" cy="27699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200" dirty="0" smtClean="0">
                <a:latin typeface="Myanmar2" pitchFamily="34" charset="0"/>
                <a:cs typeface="Myanmar2" pitchFamily="34" charset="0"/>
              </a:rPr>
              <a:t>Thailand</a:t>
            </a:r>
            <a:endParaRPr lang="en-US" sz="1200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6EFCE-0C6D-47C0-B384-9D685C06C159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75375413"/>
      </p:ext>
    </p:extLst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683825" y="4343400"/>
            <a:ext cx="2667000" cy="430887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 fontAlgn="ctr"/>
            <a:r>
              <a:rPr lang="en-US" sz="11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Existing 11 kV  Toll  gate feeder</a:t>
            </a:r>
          </a:p>
          <a:p>
            <a:pPr algn="ctr" fontAlgn="ctr"/>
            <a:endParaRPr lang="en-US" sz="1100" b="1" dirty="0" smtClean="0">
              <a:solidFill>
                <a:srgbClr val="000000"/>
              </a:solidFill>
              <a:latin typeface="Myanmar2" pitchFamily="34" charset="0"/>
              <a:cs typeface="Myanmar2" pitchFamily="34" charset="0"/>
            </a:endParaRPr>
          </a:p>
        </p:txBody>
      </p:sp>
      <p:pic>
        <p:nvPicPr>
          <p:cNvPr id="12" name="Picture 3" descr="D:\Shan(o)\map(reginal)\SHAN(KTG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768" r="3372"/>
          <a:stretch>
            <a:fillRect/>
          </a:stretch>
        </p:blipFill>
        <p:spPr bwMode="auto">
          <a:xfrm>
            <a:off x="914400" y="685800"/>
            <a:ext cx="8153400" cy="5812202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369125" y="133350"/>
            <a:ext cx="9296400" cy="769441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 fontAlgn="ctr"/>
            <a:r>
              <a:rPr lang="en-US" sz="22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Location Map of Electrification Plan for Keng Tung District</a:t>
            </a:r>
          </a:p>
          <a:p>
            <a:pPr algn="ctr" fontAlgn="ctr"/>
            <a:r>
              <a:rPr lang="en-US" sz="22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(Within 2 miles from Existing 11 kV Distribution Line)</a:t>
            </a: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5943600" y="964583"/>
            <a:ext cx="2985448" cy="10451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31" tIns="45715" rIns="91431" bIns="45715" rtlCol="0">
            <a:noAutofit/>
          </a:bodyPr>
          <a:lstStyle/>
          <a:p>
            <a:pPr marL="285750" indent="-285750">
              <a:spcBef>
                <a:spcPct val="20000"/>
              </a:spcBef>
              <a:defRPr/>
            </a:pP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To be Constructed</a:t>
            </a:r>
          </a:p>
          <a:p>
            <a:pPr marL="285750" indent="-28575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11 kV Distribution Line 7.75 miles</a:t>
            </a:r>
          </a:p>
          <a:p>
            <a:pPr marL="285750" indent="-28575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400 V Distribution Line 9.23 miles</a:t>
            </a:r>
          </a:p>
          <a:p>
            <a:pPr marL="285750" indent="-28575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US" sz="13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11/0.4 kV Distribution Transformer 11 </a:t>
            </a:r>
            <a:r>
              <a:rPr lang="en-US" sz="1300" b="1" dirty="0" err="1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Nos</a:t>
            </a:r>
            <a:endParaRPr lang="en-US" sz="1300" b="1" dirty="0" smtClean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 marL="285750" indent="-285750">
              <a:spcBef>
                <a:spcPct val="20000"/>
              </a:spcBef>
              <a:buFont typeface="Wingdings" pitchFamily="2" charset="2"/>
              <a:buChar char="q"/>
              <a:defRPr/>
            </a:pPr>
            <a:endParaRPr lang="en-US" sz="13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 marL="285750" indent="-285750">
              <a:spcBef>
                <a:spcPct val="20000"/>
              </a:spcBef>
              <a:buFont typeface="Wingdings" pitchFamily="2" charset="2"/>
              <a:buChar char="q"/>
              <a:defRPr/>
            </a:pPr>
            <a:endParaRPr lang="en-US" sz="13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endParaRPr lang="en-US" sz="13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3609975" y="4457700"/>
            <a:ext cx="1699601" cy="1066800"/>
          </a:xfrm>
          <a:prstGeom prst="straightConnector1">
            <a:avLst/>
          </a:prstGeom>
          <a:ln w="19050">
            <a:solidFill>
              <a:srgbClr val="00B0F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5334000" y="4169392"/>
            <a:ext cx="165100" cy="152400"/>
          </a:xfrm>
          <a:prstGeom prst="ellipse">
            <a:avLst/>
          </a:prstGeom>
          <a:solidFill>
            <a:srgbClr val="FFFF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191000" y="990600"/>
            <a:ext cx="1752600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295400" y="4658281"/>
            <a:ext cx="2673048" cy="136151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vert="horz" lIns="91431" tIns="45715" rIns="91431" bIns="45715" rtlCol="0">
            <a:norm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1400" b="1" dirty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</a:t>
            </a:r>
            <a:r>
              <a:rPr lang="en-US" sz="14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  Keng Tung  Township</a:t>
            </a:r>
          </a:p>
          <a:p>
            <a:pPr>
              <a:spcBef>
                <a:spcPct val="20000"/>
              </a:spcBef>
              <a:defRPr/>
            </a:pPr>
            <a:r>
              <a:rPr lang="en-US" sz="14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No.  of Villages              -   11 Nos</a:t>
            </a:r>
          </a:p>
          <a:p>
            <a:pPr>
              <a:spcBef>
                <a:spcPct val="20000"/>
              </a:spcBef>
              <a:defRPr/>
            </a:pPr>
            <a:r>
              <a:rPr lang="en-US" sz="14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Household                      -   1026</a:t>
            </a:r>
          </a:p>
          <a:p>
            <a:pPr>
              <a:spcBef>
                <a:spcPct val="20000"/>
              </a:spcBef>
              <a:defRPr/>
            </a:pPr>
            <a:r>
              <a:rPr lang="en-US" sz="14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Estimated Cost              -    394.211</a:t>
            </a:r>
          </a:p>
          <a:p>
            <a:pPr>
              <a:spcBef>
                <a:spcPct val="20000"/>
              </a:spcBef>
              <a:defRPr/>
            </a:pPr>
            <a:r>
              <a:rPr lang="en-US" sz="14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(mil kyats)</a:t>
            </a:r>
            <a:endParaRPr lang="en-US" sz="14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6EFCE-0C6D-47C0-B384-9D685C06C159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:\Myanmar One Inch Maps\SHAN(MST).jpg"/>
          <p:cNvPicPr>
            <a:picLocks noChangeAspect="1" noChangeArrowheads="1"/>
          </p:cNvPicPr>
          <p:nvPr/>
        </p:nvPicPr>
        <p:blipFill>
          <a:blip r:embed="rId2" cstate="print"/>
          <a:srcRect l="3571" t="10102" r="5357" b="9080"/>
          <a:stretch>
            <a:fillRect/>
          </a:stretch>
        </p:blipFill>
        <p:spPr bwMode="auto">
          <a:xfrm>
            <a:off x="3468391" y="928875"/>
            <a:ext cx="4951710" cy="5548125"/>
          </a:xfrm>
          <a:prstGeom prst="rect">
            <a:avLst/>
          </a:prstGeom>
          <a:noFill/>
        </p:spPr>
      </p:pic>
      <p:cxnSp>
        <p:nvCxnSpPr>
          <p:cNvPr id="7" name="Straight Arrow Connector 6"/>
          <p:cNvCxnSpPr>
            <a:stCxn id="11" idx="3"/>
          </p:cNvCxnSpPr>
          <p:nvPr/>
        </p:nvCxnSpPr>
        <p:spPr>
          <a:xfrm>
            <a:off x="4191000" y="3733800"/>
            <a:ext cx="2362200" cy="8843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6694805" y="3875873"/>
            <a:ext cx="165100" cy="152400"/>
          </a:xfrm>
          <a:prstGeom prst="ellipse">
            <a:avLst/>
          </a:prstGeom>
          <a:solidFill>
            <a:srgbClr val="FFFF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403350" y="986931"/>
            <a:ext cx="7677150" cy="558351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1517952" y="2971800"/>
            <a:ext cx="2673048" cy="1524000"/>
          </a:xfrm>
          <a:prstGeom prst="rect">
            <a:avLst/>
          </a:prstGeom>
          <a:solidFill>
            <a:srgbClr val="FFFFAB"/>
          </a:solidFill>
        </p:spPr>
        <p:txBody>
          <a:bodyPr vert="horz" lIns="91431" tIns="45715" rIns="91431" bIns="45715" rtlCol="0">
            <a:normAutofit/>
          </a:bodyPr>
          <a:lstStyle/>
          <a:p>
            <a:pPr>
              <a:spcBef>
                <a:spcPct val="20000"/>
              </a:spcBef>
              <a:defRPr/>
            </a:pPr>
            <a:r>
              <a:rPr lang="en-US" sz="1600" b="1" dirty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</a:t>
            </a: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   Mong Sat District</a:t>
            </a:r>
          </a:p>
          <a:p>
            <a:pPr>
              <a:spcBef>
                <a:spcPct val="20000"/>
              </a:spcBef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No.  of Villages              -   7 Nos</a:t>
            </a:r>
          </a:p>
          <a:p>
            <a:pPr>
              <a:spcBef>
                <a:spcPct val="20000"/>
              </a:spcBef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Household                      -   722</a:t>
            </a:r>
          </a:p>
          <a:p>
            <a:pPr>
              <a:spcBef>
                <a:spcPct val="20000"/>
              </a:spcBef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Estimated Cost              -    281.184</a:t>
            </a:r>
          </a:p>
          <a:p>
            <a:pPr>
              <a:spcBef>
                <a:spcPct val="20000"/>
              </a:spcBef>
              <a:defRPr/>
            </a:pPr>
            <a:r>
              <a:rPr lang="en-US" sz="1600" b="1" dirty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</a:t>
            </a: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(mil kyats)</a:t>
            </a:r>
            <a:endParaRPr lang="en-US" sz="16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440808" y="1010639"/>
            <a:ext cx="3434853" cy="14478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31" tIns="45715" rIns="91431" bIns="45715" rtlCol="0">
            <a:normAutofit/>
          </a:bodyPr>
          <a:lstStyle/>
          <a:p>
            <a:pPr marL="285750" indent="-285750">
              <a:spcBef>
                <a:spcPct val="20000"/>
              </a:spcBef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To be Constructed</a:t>
            </a:r>
          </a:p>
          <a:p>
            <a:pPr marL="285750" indent="-28575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11 kV Distribution Line 7 miles</a:t>
            </a:r>
          </a:p>
          <a:p>
            <a:pPr marL="285750" indent="-28575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400 V Distribution Line 8.25 miles</a:t>
            </a:r>
          </a:p>
          <a:p>
            <a:pPr marL="285750" indent="-28575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11/0.4 kV Distribution Transformer 8 Nos</a:t>
            </a:r>
            <a:endParaRPr lang="en-US" sz="16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endParaRPr lang="en-US" sz="16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69125" y="164275"/>
            <a:ext cx="9296400" cy="769441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 fontAlgn="ctr"/>
            <a:r>
              <a:rPr lang="en-US" sz="22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Location Map of Electrification Plan for Mong Hsat District</a:t>
            </a:r>
          </a:p>
          <a:p>
            <a:pPr algn="ctr" fontAlgn="ctr"/>
            <a:r>
              <a:rPr lang="en-US" sz="22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(Within 2 miles from Existing 11 kV Distribution Line)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938AAA-3562-461E-AC83-DF3258CB6B88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739363975"/>
      </p:ext>
    </p:extLst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:\Myanmar One Inch Maps\TCK TOW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088330"/>
            <a:ext cx="8172450" cy="5312470"/>
          </a:xfrm>
          <a:prstGeom prst="rect">
            <a:avLst/>
          </a:prstGeom>
          <a:noFill/>
        </p:spPr>
      </p:pic>
      <p:cxnSp>
        <p:nvCxnSpPr>
          <p:cNvPr id="5" name="Straight Arrow Connector 4"/>
          <p:cNvCxnSpPr/>
          <p:nvPr/>
        </p:nvCxnSpPr>
        <p:spPr>
          <a:xfrm rot="10800000">
            <a:off x="4610406" y="4288038"/>
            <a:ext cx="1637994" cy="207762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5"/>
          <p:cNvSpPr/>
          <p:nvPr/>
        </p:nvSpPr>
        <p:spPr>
          <a:xfrm>
            <a:off x="4523137" y="4277995"/>
            <a:ext cx="75586" cy="68580"/>
          </a:xfrm>
          <a:prstGeom prst="ellipse">
            <a:avLst/>
          </a:prstGeom>
          <a:solidFill>
            <a:srgbClr val="FFFF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69125" y="164275"/>
            <a:ext cx="9296400" cy="769441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 fontAlgn="ctr"/>
            <a:r>
              <a:rPr lang="en-US" sz="22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Location Map of Electrification Plan for Tachileik District</a:t>
            </a:r>
          </a:p>
          <a:p>
            <a:pPr algn="ctr" fontAlgn="ctr"/>
            <a:r>
              <a:rPr lang="en-US" sz="22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(Within 2 miles from Existing 22 kV Distribution Line)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5562600" y="4495800"/>
            <a:ext cx="2673048" cy="1676400"/>
          </a:xfrm>
          <a:prstGeom prst="rect">
            <a:avLst/>
          </a:prstGeom>
          <a:solidFill>
            <a:srgbClr val="FFFF00"/>
          </a:solidFill>
        </p:spPr>
        <p:txBody>
          <a:bodyPr vert="horz" lIns="91431" tIns="45715" rIns="91431" bIns="45715" rtlCol="0">
            <a:norm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1600" b="1" dirty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</a:t>
            </a: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Tachi Leik District</a:t>
            </a:r>
          </a:p>
          <a:p>
            <a:pPr>
              <a:spcBef>
                <a:spcPct val="20000"/>
              </a:spcBef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No.  of Villages              -   2 Nos</a:t>
            </a:r>
          </a:p>
          <a:p>
            <a:pPr>
              <a:spcBef>
                <a:spcPct val="20000"/>
              </a:spcBef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Household                      -   93 Estimated Cost               -   85.421</a:t>
            </a:r>
          </a:p>
          <a:p>
            <a:pPr>
              <a:spcBef>
                <a:spcPct val="20000"/>
              </a:spcBef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(mil kyats)</a:t>
            </a:r>
            <a:endParaRPr lang="en-US" sz="16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039249" y="1447800"/>
            <a:ext cx="3483888" cy="14478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31" tIns="45715" rIns="91431" bIns="45715" rtlCol="0">
            <a:normAutofit/>
          </a:bodyPr>
          <a:lstStyle/>
          <a:p>
            <a:pPr marL="285750" indent="-285750">
              <a:spcBef>
                <a:spcPct val="20000"/>
              </a:spcBef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To be Constructed</a:t>
            </a:r>
          </a:p>
          <a:p>
            <a:pPr marL="285750" indent="-28575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22 kV Distribution Line 0.55 miles</a:t>
            </a:r>
          </a:p>
          <a:p>
            <a:pPr marL="285750" indent="-28575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400 V Distribution Line 0.93 miles</a:t>
            </a:r>
          </a:p>
          <a:p>
            <a:pPr marL="285750" indent="-28575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22/0.4 kV </a:t>
            </a:r>
            <a:r>
              <a:rPr lang="en-US" sz="1600" b="1" dirty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Distribution Transformer 2</a:t>
            </a:r>
            <a:r>
              <a:rPr lang="en-US" sz="1600" b="1" dirty="0" smtClean="0">
                <a:solidFill>
                  <a:srgbClr val="3333FF"/>
                </a:solidFill>
                <a:latin typeface="Myanmar2" pitchFamily="34" charset="0"/>
                <a:cs typeface="Myanmar2" pitchFamily="34" charset="0"/>
              </a:rPr>
              <a:t> Nos</a:t>
            </a:r>
          </a:p>
          <a:p>
            <a:pPr marL="285750" indent="-285750">
              <a:spcBef>
                <a:spcPct val="20000"/>
              </a:spcBef>
              <a:buFont typeface="Wingdings" pitchFamily="2" charset="2"/>
              <a:buChar char="q"/>
              <a:defRPr/>
            </a:pPr>
            <a:endParaRPr lang="en-US" sz="16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 marL="285750" indent="-285750">
              <a:spcBef>
                <a:spcPct val="20000"/>
              </a:spcBef>
              <a:buFont typeface="Wingdings" pitchFamily="2" charset="2"/>
              <a:buChar char="q"/>
              <a:defRPr/>
            </a:pPr>
            <a:endParaRPr lang="en-US" sz="16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  <a:p>
            <a:pPr>
              <a:spcBef>
                <a:spcPct val="20000"/>
              </a:spcBef>
              <a:defRPr/>
            </a:pPr>
            <a:endParaRPr lang="en-US" sz="1600" b="1" dirty="0">
              <a:solidFill>
                <a:srgbClr val="3333FF"/>
              </a:solidFill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938AAA-3562-461E-AC83-DF3258CB6B88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71270555"/>
      </p:ext>
    </p:extLst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1258669"/>
            <a:ext cx="9906000" cy="430887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 fontAlgn="ctr"/>
            <a:r>
              <a:rPr lang="en-US" sz="22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The Statement of Fiscal Yearly Budget and Electrified Connection for Eastern Shan State</a:t>
            </a:r>
            <a:endParaRPr lang="en-US" sz="22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533399" y="2057400"/>
          <a:ext cx="9159241" cy="3373172"/>
        </p:xfrm>
        <a:graphic>
          <a:graphicData uri="http://schemas.openxmlformats.org/drawingml/2006/table">
            <a:tbl>
              <a:tblPr/>
              <a:tblGrid>
                <a:gridCol w="457200"/>
                <a:gridCol w="1920240"/>
                <a:gridCol w="1295400"/>
                <a:gridCol w="990600"/>
                <a:gridCol w="533400"/>
                <a:gridCol w="1143000"/>
                <a:gridCol w="609600"/>
                <a:gridCol w="762000"/>
                <a:gridCol w="685800"/>
                <a:gridCol w="762001"/>
              </a:tblGrid>
              <a:tr h="457200"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No</a:t>
                      </a:r>
                    </a:p>
                  </a:txBody>
                  <a:tcPr marL="6526" marR="6526" marT="6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Fiscal Year </a:t>
                      </a:r>
                    </a:p>
                  </a:txBody>
                  <a:tcPr marL="6526" marR="6526" marT="6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State/Region Capital </a:t>
                      </a:r>
                      <a:endParaRPr lang="en-US" sz="1300" b="1" i="0" u="none" strike="noStrike" dirty="0" smtClean="0">
                        <a:solidFill>
                          <a:srgbClr val="000000"/>
                        </a:solidFill>
                        <a:latin typeface="Myanmar2"/>
                      </a:endParaRPr>
                    </a:p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Budget  for 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ESE (mil </a:t>
                      </a:r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Kyats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)</a:t>
                      </a:r>
                    </a:p>
                  </a:txBody>
                  <a:tcPr marL="6526" marR="6526" marT="6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State/Region </a:t>
                      </a:r>
                      <a:b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Capital Budget </a:t>
                      </a:r>
                      <a:endParaRPr lang="en-US" sz="1300" b="1" i="0" u="none" strike="noStrike" dirty="0" smtClean="0">
                        <a:solidFill>
                          <a:srgbClr val="000000"/>
                        </a:solidFill>
                        <a:latin typeface="Myanmar2"/>
                      </a:endParaRPr>
                    </a:p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Myanmar2"/>
                        </a:rPr>
                        <a:t>for 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DRD(mil </a:t>
                      </a:r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Kyats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)</a:t>
                      </a:r>
                    </a:p>
                  </a:txBody>
                  <a:tcPr marL="6526" marR="6526" marT="6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Electrified Connection</a:t>
                      </a:r>
                    </a:p>
                  </a:txBody>
                  <a:tcPr marL="6526" marR="6526" marT="6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5711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ON Gird</a:t>
                      </a:r>
                    </a:p>
                  </a:txBody>
                  <a:tcPr marL="6526" marR="6526" marT="6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Off Grid</a:t>
                      </a:r>
                    </a:p>
                  </a:txBody>
                  <a:tcPr marL="6526" marR="6526" marT="6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506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Total Cost for          11kV Line &amp; 11/0.4TR </a:t>
                      </a:r>
                    </a:p>
                  </a:txBody>
                  <a:tcPr marL="6526" marR="6526" marT="6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Total Cost for 400 V Line </a:t>
                      </a:r>
                    </a:p>
                  </a:txBody>
                  <a:tcPr marL="6526" marR="6526" marT="6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Total</a:t>
                      </a:r>
                    </a:p>
                  </a:txBody>
                  <a:tcPr marL="6526" marR="6526" marT="6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Off Grid</a:t>
                      </a:r>
                    </a:p>
                  </a:txBody>
                  <a:tcPr marL="6526" marR="6526" marT="6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Village</a:t>
                      </a:r>
                      <a:b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(Nos)</a:t>
                      </a:r>
                    </a:p>
                  </a:txBody>
                  <a:tcPr marL="6526" marR="6526" marT="6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Consumer</a:t>
                      </a:r>
                      <a:b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(</a:t>
                      </a:r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Nos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)</a:t>
                      </a:r>
                    </a:p>
                  </a:txBody>
                  <a:tcPr marL="6526" marR="6526" marT="6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Village</a:t>
                      </a:r>
                      <a:b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(</a:t>
                      </a:r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Nos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)</a:t>
                      </a:r>
                    </a:p>
                  </a:txBody>
                  <a:tcPr marL="6526" marR="6526" marT="6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Consumer</a:t>
                      </a:r>
                      <a:b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</a:b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(</a:t>
                      </a:r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Nos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)</a:t>
                      </a:r>
                    </a:p>
                  </a:txBody>
                  <a:tcPr marL="6526" marR="6526" marT="6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</a:tr>
              <a:tr h="43680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</a:t>
                      </a:r>
                    </a:p>
                  </a:txBody>
                  <a:tcPr marL="6526" marR="6526" marT="6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2014-2015 Estimate(BE+RE)  </a:t>
                      </a:r>
                    </a:p>
                  </a:txBody>
                  <a:tcPr marL="6526" marR="6526" marT="6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409.03</a:t>
                      </a:r>
                    </a:p>
                  </a:txBody>
                  <a:tcPr marL="6526" marR="6526" marT="6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454.25</a:t>
                      </a:r>
                    </a:p>
                  </a:txBody>
                  <a:tcPr marL="6526" marR="6526" marT="6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863.28</a:t>
                      </a:r>
                    </a:p>
                  </a:txBody>
                  <a:tcPr marL="6526" marR="6526" marT="6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679.1</a:t>
                      </a:r>
                    </a:p>
                  </a:txBody>
                  <a:tcPr marL="6526" marR="6526" marT="6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526" marR="6526" marT="6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526" marR="6526" marT="6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112</a:t>
                      </a:r>
                    </a:p>
                  </a:txBody>
                  <a:tcPr marL="6526" marR="6526" marT="6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19962</a:t>
                      </a:r>
                    </a:p>
                  </a:txBody>
                  <a:tcPr marL="6526" marR="6526" marT="6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680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</a:t>
                      </a:r>
                    </a:p>
                  </a:txBody>
                  <a:tcPr marL="6526" marR="6526" marT="6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2015-2016 Estimate(BE+RE) </a:t>
                      </a:r>
                    </a:p>
                  </a:txBody>
                  <a:tcPr marL="6526" marR="6526" marT="6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229</a:t>
                      </a:r>
                    </a:p>
                  </a:txBody>
                  <a:tcPr marL="6526" marR="6526" marT="6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122.5</a:t>
                      </a:r>
                    </a:p>
                  </a:txBody>
                  <a:tcPr marL="6526" marR="6526" marT="6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351.50</a:t>
                      </a:r>
                    </a:p>
                  </a:txBody>
                  <a:tcPr marL="6526" marR="6526" marT="6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761.24</a:t>
                      </a:r>
                    </a:p>
                  </a:txBody>
                  <a:tcPr marL="6526" marR="6526" marT="6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526" marR="6526" marT="6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526" marR="6526" marT="6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126</a:t>
                      </a:r>
                    </a:p>
                  </a:txBody>
                  <a:tcPr marL="6526" marR="6526" marT="6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20261</a:t>
                      </a:r>
                    </a:p>
                  </a:txBody>
                  <a:tcPr marL="6526" marR="6526" marT="6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680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</a:t>
                      </a:r>
                    </a:p>
                  </a:txBody>
                  <a:tcPr marL="6526" marR="6526" marT="6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2016-2017 </a:t>
                      </a:r>
                      <a:r>
                        <a:rPr lang="en-US" sz="1300" b="0" i="0" u="none" strike="noStrike" dirty="0" err="1">
                          <a:solidFill>
                            <a:srgbClr val="000000"/>
                          </a:solidFill>
                          <a:latin typeface="Myanmar2"/>
                        </a:rPr>
                        <a:t>Budjet</a:t>
                      </a:r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 Estimate(BE) </a:t>
                      </a:r>
                    </a:p>
                  </a:txBody>
                  <a:tcPr marL="6526" marR="6526" marT="6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640.2</a:t>
                      </a:r>
                    </a:p>
                  </a:txBody>
                  <a:tcPr marL="6526" marR="6526" marT="6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342.02</a:t>
                      </a:r>
                    </a:p>
                  </a:txBody>
                  <a:tcPr marL="6526" marR="6526" marT="6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982.22</a:t>
                      </a:r>
                    </a:p>
                  </a:txBody>
                  <a:tcPr marL="6526" marR="6526" marT="6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1756.2</a:t>
                      </a:r>
                    </a:p>
                  </a:txBody>
                  <a:tcPr marL="6526" marR="6526" marT="6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526" marR="6526" marT="6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526" marR="6526" marT="6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197</a:t>
                      </a:r>
                    </a:p>
                  </a:txBody>
                  <a:tcPr marL="6526" marR="6526" marT="6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42230</a:t>
                      </a:r>
                    </a:p>
                  </a:txBody>
                  <a:tcPr marL="6526" marR="6526" marT="6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7752"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Grand Total </a:t>
                      </a:r>
                    </a:p>
                  </a:txBody>
                  <a:tcPr marL="6526" marR="6526" marT="6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1278.23</a:t>
                      </a:r>
                    </a:p>
                  </a:txBody>
                  <a:tcPr marL="6526" marR="6526" marT="6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918.77</a:t>
                      </a:r>
                    </a:p>
                  </a:txBody>
                  <a:tcPr marL="6526" marR="6526" marT="6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2197.00</a:t>
                      </a:r>
                    </a:p>
                  </a:txBody>
                  <a:tcPr marL="6526" marR="6526" marT="6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3196.54</a:t>
                      </a:r>
                    </a:p>
                  </a:txBody>
                  <a:tcPr marL="6526" marR="6526" marT="6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526" marR="6526" marT="6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 </a:t>
                      </a:r>
                    </a:p>
                  </a:txBody>
                  <a:tcPr marL="6526" marR="6526" marT="6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Myanmar2"/>
                        </a:rPr>
                        <a:t>435</a:t>
                      </a:r>
                    </a:p>
                  </a:txBody>
                  <a:tcPr marL="6526" marR="6526" marT="6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Myanmar2"/>
                        </a:rPr>
                        <a:t>82453</a:t>
                      </a:r>
                    </a:p>
                  </a:txBody>
                  <a:tcPr marL="6526" marR="6526" marT="6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</a:tr>
            </a:tbl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6EFCE-0C6D-47C0-B384-9D685C06C159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3909</TotalTime>
  <Words>1117</Words>
  <Application>Microsoft Office PowerPoint</Application>
  <PresentationFormat>A4 Paper (210x297 mm)</PresentationFormat>
  <Paragraphs>404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idea</dc:creator>
  <cp:lastModifiedBy>HP</cp:lastModifiedBy>
  <cp:revision>564</cp:revision>
  <cp:lastPrinted>2015-10-12T04:40:42Z</cp:lastPrinted>
  <dcterms:created xsi:type="dcterms:W3CDTF">2015-08-28T09:51:45Z</dcterms:created>
  <dcterms:modified xsi:type="dcterms:W3CDTF">2015-10-21T03:34:07Z</dcterms:modified>
</cp:coreProperties>
</file>